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281" r:id="rId4"/>
    <p:sldId id="294" r:id="rId5"/>
    <p:sldId id="295" r:id="rId6"/>
    <p:sldId id="296" r:id="rId7"/>
    <p:sldId id="304" r:id="rId8"/>
    <p:sldId id="282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10A"/>
    <a:srgbClr val="CC6600"/>
    <a:srgbClr val="FF33CC"/>
    <a:srgbClr val="A8085C"/>
    <a:srgbClr val="FF3300"/>
    <a:srgbClr val="790763"/>
    <a:srgbClr val="009900"/>
    <a:srgbClr val="A9C739"/>
    <a:srgbClr val="DBB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38E12-7555-4D01-A1F8-2EED99336DC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A0051-DAD7-43C7-8412-620D2CA5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9942-CDE0-43C0-95BC-5E8D8FEA7411}" type="datetime1">
              <a:rPr lang="en-US" smtClean="0"/>
              <a:t>8/17/2020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321-6426-4A1D-911F-4F74B65FCB54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5F30-9EA5-49EA-86F3-589B2B27FA65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400E-CCF0-4A2B-8939-3CFCA29A5A2F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E3A0-6B12-44CD-9B58-826C6C46483E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83C0F-E926-42B2-B45C-3E7511F9F4C3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5CFA-28A8-48A4-B43D-F5A7401C20CC}" type="datetime1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0E684-931F-4F46-A928-71B30A92CE7C}" type="datetime1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1A62-564E-4C28-BCE1-363EE2699558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7A8F-D016-41FD-AF49-381C161DB653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D4B55-12D4-4963-BE7C-D11E34420779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62C3B6-4F31-4743-8754-EBFACDA05A73}" type="datetime1">
              <a:rPr lang="en-US" smtClean="0"/>
              <a:t>8/17/2020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 -5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17526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6000" b="1" dirty="0" smtClean="0">
                <a:solidFill>
                  <a:srgbClr val="00B050"/>
                </a:solidFill>
              </a:rPr>
              <a:t>CONTINUITY </a:t>
            </a:r>
          </a:p>
          <a:p>
            <a:pPr algn="ctr">
              <a:spcBef>
                <a:spcPts val="600"/>
              </a:spcBef>
            </a:pPr>
            <a:r>
              <a:rPr lang="en-US" sz="6000" b="1" dirty="0" smtClean="0">
                <a:solidFill>
                  <a:srgbClr val="00B050"/>
                </a:solidFill>
              </a:rPr>
              <a:t>AND DIFFERENTIABILITY</a:t>
            </a:r>
          </a:p>
          <a:p>
            <a:pPr algn="l">
              <a:spcBef>
                <a:spcPts val="600"/>
              </a:spcBef>
            </a:pPr>
            <a:r>
              <a:rPr lang="en-US" sz="5400" dirty="0" smtClean="0">
                <a:solidFill>
                  <a:srgbClr val="C00000"/>
                </a:solidFill>
              </a:rPr>
              <a:t>MODULE : </a:t>
            </a:r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4/4  e -content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MADHUSUDANAN NAMBOODIRI.V,PGT(SS),AECS-1,JADUGUDA</a:t>
            </a:r>
            <a:endParaRPr lang="en-US"/>
          </a:p>
        </p:txBody>
      </p:sp>
      <p:pic>
        <p:nvPicPr>
          <p:cNvPr id="1026" name="Picture 2" descr="http://www.aees.gov.in/htmldocs/images/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𝑐𝑜𝑠𝑒𝑐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𝑐𝑜𝑠𝑒𝑐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(1−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 2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𝑐𝑜𝑠𝑒𝑐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 smtClean="0"/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Q2. If y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𝑙𝑜𝑔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𝑡h𝑒𝑛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prove that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Solution: Given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𝑙𝑜𝑔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. Diff. w.r.to x 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e>
                    </m:d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rad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 ---------(1)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Again diff. w.r.to x we get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------(2)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/>
                  </a:rPr>
                  <a:t>   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−3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 smtClean="0"/>
                  <a:t> +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 from(1) and(2))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-x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+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= 0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9144000" cy="32067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991600" cy="6477000"/>
              </a:xfrm>
            </p:spPr>
            <p:txBody>
              <a:bodyPr>
                <a:noAutofit/>
              </a:bodyPr>
              <a:lstStyle/>
              <a:p>
                <a:pPr>
                  <a:buClrTx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Q3.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If x = a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+ b sin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and y = a sin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– b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, then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−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buClrTx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Solution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Given x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a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b sin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and y = a sin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– b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Differentiating  w.r.to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we get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 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𝑠𝑖𝑛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(from the given condition)---(1)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Differentiating again w.r.to x , we get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sym typeface="Symbol"/>
                      </a:rPr>
                      <m:t>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/>
                        <a:sym typeface="Symbol"/>
                      </a:rPr>
                      <m:t>=−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𝑦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  <a:sym typeface="Symbol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  <a:sym typeface="Symbol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-------(2)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/>
                      </a:rPr>
                      <m:t> −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- y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x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−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 using (2) 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</m:t>
                        </m:r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/>
                      </a:rPr>
                      <m:t> −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0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991600" cy="6477000"/>
              </a:xfrm>
              <a:blipFill rotWithShape="1">
                <a:blip r:embed="rId2"/>
                <a:stretch>
                  <a:fillRect l="-1017" t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 FOR PRACTICE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257800"/>
              </a:xfrm>
            </p:spPr>
            <p:txBody>
              <a:bodyPr/>
              <a:lstStyle/>
              <a:p>
                <a:pPr>
                  <a:buClrTx/>
                  <a:buFont typeface="Wingdings" pitchFamily="2" charset="2"/>
                  <a:buChar char="§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Q1.If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prove that </a:t>
                </a:r>
              </a:p>
              <a:p>
                <a:pPr marL="0" indent="0">
                  <a:buClrTx/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−2=0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ClrTx/>
                  <a:buFont typeface="Wingdings" pitchFamily="2" charset="2"/>
                  <a:buChar char="§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Q2.Differentiate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w.r.to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Tx/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x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( -1 ,1 )</a:t>
                </a:r>
              </a:p>
              <a:p>
                <a:pPr>
                  <a:buClrTx/>
                  <a:buFont typeface="Wingdings" pitchFamily="2" charset="2"/>
                  <a:buChar char="§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Q3.If x = 2cos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–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cos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2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and y – 2 sin 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– sin 2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 then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𝑡𝑎𝑛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  <a:sym typeface="Symbol"/>
                              </a:rPr>
                              <m:t>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ClrTx/>
                  <a:buFont typeface="Wingdings" pitchFamily="2" charset="2"/>
                  <a:buChar char="§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Q4.If y 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𝑏𝑥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𝑡h𝑒𝑛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𝑝𝑟𝑜𝑣𝑒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𝑡h𝑎𝑡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Tx/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257800"/>
              </a:xfrm>
              <a:blipFill rotWithShape="1">
                <a:blip r:embed="rId2"/>
                <a:stretch>
                  <a:fillRect l="-1259" t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76210A"/>
                </a:solidFill>
                <a:latin typeface="Times New Roman" pitchFamily="18" charset="0"/>
                <a:cs typeface="Times New Roman" pitchFamily="18" charset="0"/>
              </a:rPr>
              <a:t>CONCEPTS</a:t>
            </a:r>
            <a:endParaRPr lang="en-US" sz="4000" b="1" dirty="0">
              <a:solidFill>
                <a:srgbClr val="7621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erivative of functions in parametric form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 order derivative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DERIVATIVES OF FUNCTIONS IN PARAMETRIC FORMS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buClrTx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A relation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expressed between two variables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and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in the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form </a:t>
                </a:r>
                <a:r>
                  <a:rPr lang="en-US" sz="3200" i="1" dirty="0" smtClean="0"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),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) is said to be parametric form with </a:t>
                </a:r>
                <a:r>
                  <a:rPr lang="en-US" sz="3200" i="1" dirty="0"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as a parameter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>
                  <a:buClr>
                    <a:schemeClr val="tx1"/>
                  </a:buClr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To find the derivative of these functions we use chain rule.</a:t>
                </a:r>
              </a:p>
              <a:p>
                <a:pPr algn="just">
                  <a:buClrTx/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Using chain rule we can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𝑑𝑡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Clr>
                    <a:schemeClr val="tx1"/>
                  </a:buClr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, whenever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 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Clr>
                    <a:schemeClr val="tx1"/>
                  </a:buClr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‘OR’ Eliminate the parameter between x and y then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  <a:blipFill rotWithShape="1">
                <a:blip r:embed="rId2"/>
                <a:stretch>
                  <a:fillRect l="-1185" t="-2222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943600"/>
              </a:xfrm>
            </p:spPr>
            <p:txBody>
              <a:bodyPr/>
              <a:lstStyle/>
              <a:p>
                <a:pPr>
                  <a:buClr>
                    <a:schemeClr val="tx1"/>
                  </a:buClr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Examples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b="1" dirty="0"/>
                  <a:t>Q1</a:t>
                </a:r>
                <a:r>
                  <a:rPr lang="en-US" dirty="0"/>
                  <a:t>. If x =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𝑓𝑖𝑛𝑑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𝑎𝑡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buClr>
                    <a:schemeClr val="tx1"/>
                  </a:buClr>
                </a:pPr>
                <a:r>
                  <a:rPr lang="en-US" b="1" dirty="0" smtClean="0"/>
                  <a:t>Solution:</a:t>
                </a:r>
                <a:r>
                  <a:rPr lang="en-US" dirty="0" smtClean="0"/>
                  <a:t> Given  x = </a:t>
                </a:r>
                <a:r>
                  <a:rPr lang="en-US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and 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𝑠𝑒𝑐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𝑡𝑎𝑛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𝑡𝑎𝑛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3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𝑡𝑎𝑛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𝑠𝑒𝑐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𝑡𝑎𝑛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𝑡𝑎𝑛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𝑠𝑒𝑐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𝑎𝑡</m:t>
                        </m:r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𝑠𝑖𝑛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𝑎𝑡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943600"/>
              </a:xfrm>
              <a:blipFill rotWithShape="1">
                <a:blip r:embed="rId2"/>
                <a:stretch>
                  <a:fillRect l="-1259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81000"/>
                <a:ext cx="8686800" cy="594360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Q2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.If x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𝑐𝑜𝑠𝑡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3+2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and y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𝑠𝑖𝑛𝑡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3−2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then find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𝑎𝑡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Clr>
                    <a:schemeClr val="tx1"/>
                  </a:buClr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Solution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Given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x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𝑐𝑜𝑠𝑡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y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𝑠𝑖𝑛𝑡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3−2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x = 3 cost + 2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 y = 3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sint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–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Diff.w.r.to t 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=−3</m:t>
                    </m:r>
                    <m:r>
                      <a:rPr lang="en-US" sz="2800" b="0" i="1" smtClean="0">
                        <a:latin typeface="Cambria Math"/>
                      </a:rPr>
                      <m:t>𝑠𝑖𝑛𝑡</m:t>
                    </m:r>
                    <m:r>
                      <a:rPr lang="en-US" sz="2800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𝑠𝑖𝑛𝑡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3</m:t>
                    </m:r>
                    <m:r>
                      <a:rPr lang="en-US" sz="2800" b="0" i="1" smtClean="0">
                        <a:latin typeface="Cambria Math"/>
                      </a:rPr>
                      <m:t>𝑐𝑜𝑠𝑡</m:t>
                    </m:r>
                    <m:r>
                      <a:rPr lang="en-US" sz="2800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𝑐𝑜𝑠</m:t>
                    </m:r>
                    <m:r>
                      <a:rPr lang="en-US" sz="28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latin typeface="Cambria Math"/>
                          </a:rPr>
                          <m:t>𝑐𝑜𝑠𝑡</m:t>
                        </m:r>
                        <m:r>
                          <a:rPr lang="en-US" sz="2800" i="1">
                            <a:latin typeface="Cambria Math"/>
                          </a:rPr>
                          <m:t>−6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𝑐𝑜𝑠𝑡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−3</m:t>
                        </m:r>
                        <m:r>
                          <a:rPr lang="en-US" sz="2800" i="1">
                            <a:latin typeface="Cambria Math"/>
                          </a:rPr>
                          <m:t>𝑠𝑖𝑛𝑡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𝑠𝑖𝑛𝑡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𝑐𝑜𝑠𝑡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−2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𝑐𝑜𝑠𝑡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𝑠𝑖𝑛𝑡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𝑐𝑜𝑠</m:t>
                        </m:r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 −2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𝑐𝑜𝑠</m:t>
                        </m:r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𝑠𝑖𝑛</m:t>
                        </m:r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</a:rPr>
                          <m:t>𝑠𝑖𝑛</m:t>
                        </m:r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×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×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81000"/>
                <a:ext cx="8686800" cy="5943600"/>
              </a:xfrm>
              <a:blipFill rotWithShape="1">
                <a:blip r:embed="rId2"/>
                <a:stretch>
                  <a:fillRect l="-1263" t="-1538" r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DIFFERENTIATION OF  A FUNCTION W.R.TO ANOTHER FUNCTION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Let u = f(x) and v = g(x) be two functions of x , then to find the derivative of f(x) w.r.to g(x) i.e. to find the derivative of u w.r.to v we use the formula</a:t>
                </a:r>
              </a:p>
              <a:p>
                <a:pPr>
                  <a:buClr>
                    <a:schemeClr val="tx1"/>
                  </a:buClr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𝑑𝑣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𝑑𝑢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Clr>
                    <a:schemeClr val="tx1"/>
                  </a:buClr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Example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s: </a:t>
                </a: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Q1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Differentiate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/>
                                    <a:cs typeface="Times New Roman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w.r.to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  <a:blipFill rotWithShape="1">
                <a:blip r:embed="rId2"/>
                <a:stretch>
                  <a:fillRect l="-1481" t="-81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991600" cy="6629400"/>
              </a:xfrm>
            </p:spPr>
            <p:txBody>
              <a:bodyPr>
                <a:normAutofit lnSpcReduction="10000"/>
              </a:bodyPr>
              <a:lstStyle/>
              <a:p>
                <a:pPr>
                  <a:buClr>
                    <a:schemeClr val="tx1"/>
                  </a:buClr>
                  <a:buFont typeface="Wingdings" pitchFamily="2" charset="2"/>
                  <a:buChar char="§"/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Solution:</a:t>
                </a:r>
              </a:p>
              <a:p>
                <a:pPr>
                  <a:buClr>
                    <a:schemeClr val="tx1"/>
                  </a:buClr>
                  <a:buFont typeface="Wingdings" pitchFamily="2" charset="2"/>
                  <a:buChar char="§"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Let u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i="1">
                                    <a:latin typeface="Cambria Math"/>
                                    <a:cs typeface="Times New Roman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and v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𝑑𝑣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Put x = sin</a:t>
                </a:r>
                <a:r>
                  <a:rPr lang="el-GR" sz="28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 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sym typeface="Symbol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sym typeface="Symbol"/>
                      </a:rPr>
                      <m:t>𝑥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u =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 smtClean="0">
                                <a:latin typeface="Cambria Math"/>
                                <a:cs typeface="Times New Roman" pitchFamily="18" charset="0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𝑖𝑛</m:t>
                            </m:r>
                            <m:r>
                              <a:rPr lang="en-US" sz="280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𝑠𝑖𝑛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𝜃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𝑠𝑖𝑛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𝑐𝑜𝑠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𝜃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𝑡𝑎𝑛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8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=</a:t>
                </a:r>
                <a:r>
                  <a:rPr lang="en-US" sz="28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  <a:sym typeface="Symbol"/>
                  </a:rPr>
                  <a:t></a:t>
                </a:r>
                <a:endParaRPr lang="en-US" sz="2800" b="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b="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u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𝑑𝑢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𝑑𝑥</m:t>
                        </m:r>
                      </m:den>
                    </m:f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0" i="1" dirty="0" smtClean="0">
                                <a:latin typeface="Cambria Math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dirty="0" smtClean="0">
                                <a:latin typeface="Cambria Math"/>
                                <a:sym typeface="Symbol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 −−−−−</m:t>
                    </m:r>
                    <m:d>
                      <m:d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1</m:t>
                        </m:r>
                      </m:e>
                    </m:d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v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𝑠𝑖𝑛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rad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2</a:t>
                </a:r>
                <a:r>
                  <a:rPr lang="el-GR" sz="2800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v = 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𝑑𝑣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𝑑𝑥</m:t>
                        </m:r>
                      </m:den>
                    </m:f>
                    <m:r>
                      <a:rPr lang="en-US" sz="2800" b="0" i="1" dirty="0" smtClean="0">
                        <a:latin typeface="Cambria Math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US" sz="2800" b="0" i="1" dirty="0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sym typeface="Symbol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b="0" i="1" dirty="0" smtClean="0">
                                <a:latin typeface="Cambria Math"/>
                                <a:sym typeface="Symbol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dirty="0" smtClean="0">
                                <a:latin typeface="Cambria Math"/>
                                <a:sym typeface="Symbol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----------(2)</a:t>
                </a:r>
              </a:p>
              <a:p>
                <a:pPr marL="0" indent="0">
                  <a:buClr>
                    <a:schemeClr val="tx1"/>
                  </a:buClr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𝑑𝑣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𝑑𝑢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dirty="0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800" i="1" dirty="0">
                                        <a:latin typeface="Cambria Math"/>
                                        <a:sym typeface="Symbo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 dirty="0">
                                        <a:latin typeface="Cambria Math"/>
                                        <a:sym typeface="Symbol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dirty="0">
                                    <a:latin typeface="Cambria Math"/>
                                    <a:sym typeface="Symbol"/>
                                  </a:rPr>
                                </m:ctrlPr>
                              </m:fPr>
                              <m:num>
                                <m:r>
                                  <a:rPr lang="en-US" sz="2800" i="1" dirty="0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800" i="1" dirty="0">
                                        <a:latin typeface="Cambria Math"/>
                                        <a:sym typeface="Symbo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i="1" dirty="0">
                                        <a:latin typeface="Cambria Math"/>
                                        <a:sym typeface="Symbol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i="1" dirty="0">
                                            <a:latin typeface="Cambria Math"/>
                                            <a:sym typeface="Symbol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991600" cy="6629400"/>
              </a:xfrm>
              <a:blipFill rotWithShape="1">
                <a:blip r:embed="rId2"/>
                <a:stretch>
                  <a:fillRect l="-1356" t="-1563" r="-1017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0678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ORDER DERIVATIVE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382000" cy="5562600"/>
              </a:xfrm>
            </p:spPr>
            <p:txBody>
              <a:bodyPr/>
              <a:lstStyle/>
              <a:p>
                <a:pPr>
                  <a:buClr>
                    <a:schemeClr val="tx1"/>
                  </a:buClr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Let y = f(x) be a given function . Then we can find the derivative of y w.r.to x.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i.e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-------(1)</a:t>
                </a:r>
              </a:p>
              <a:p>
                <a:pPr algn="just">
                  <a:buClr>
                    <a:schemeClr val="tx1"/>
                  </a:buClr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f</m:t>
                    </m:r>
                    <m:r>
                      <a:rPr lang="en-US" sz="2800" b="0" i="0" smtClean="0">
                        <a:latin typeface="Cambria Math"/>
                      </a:rPr>
                      <m:t> ′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x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is again differentiable then we can differentiate equation (1) w.r.to x again then the left hand side becomes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this is called the second derivative of y w.r.to x and we write this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The second order derivative of f(x) is also denoted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 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It is also denoted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𝑜𝑟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382000" cy="5562600"/>
              </a:xfrm>
              <a:blipFill rotWithShape="1">
                <a:blip r:embed="rId2"/>
                <a:stretch>
                  <a:fillRect l="-1018" t="-1095" r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81000"/>
                <a:ext cx="8915400" cy="594360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tx1"/>
                  </a:buClr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Examples</a:t>
                </a:r>
              </a:p>
              <a:p>
                <a:pPr>
                  <a:buClr>
                    <a:schemeClr val="tx1"/>
                  </a:buClr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Q1.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If x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then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0" i="1" dirty="0" smtClean="0">
                    <a:latin typeface="Times New Roman" pitchFamily="18" charset="0"/>
                    <a:cs typeface="Times New Roman" pitchFamily="18" charset="0"/>
                  </a:rPr>
                  <a:t>    Solution: </a:t>
                </a:r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 Given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x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𝑠𝑖𝑛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                       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1+</m:t>
                        </m:r>
                        <m:r>
                          <a:rPr lang="en-US" i="1">
                            <a:latin typeface="Cambria Math"/>
                          </a:rPr>
                          <m:t>𝑐𝑜𝑠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Diff.w.r.to </a:t>
                </a:r>
                <a:r>
                  <a:rPr lang="el-GR" dirty="0" smtClean="0">
                    <a:latin typeface="Times New Roman" pitchFamily="18" charset="0"/>
                    <a:cs typeface="Times New Roman" pitchFamily="18" charset="0"/>
                  </a:rPr>
                  <a:t>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𝑑𝑥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𝑐𝑜𝑠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− 2 </m:t>
                        </m:r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Again diff. w.r.to x ,we get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𝑑𝑦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𝜃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 chain rule)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81000"/>
                <a:ext cx="8915400" cy="5943600"/>
              </a:xfrm>
              <a:blipFill rotWithShape="1">
                <a:blip r:embed="rId2"/>
                <a:stretch>
                  <a:fillRect l="-1231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pPr algn="ctr"/>
            <a:r>
              <a:rPr lang="en-US" dirty="0" smtClean="0"/>
              <a:t>MADHUSUDANAN NAMBOODIRI.V,PGT(SS),AECS-1,JADUGUDA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926</TotalTime>
  <Words>2218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CHAPTER -5</vt:lpstr>
      <vt:lpstr>CONCEPTS</vt:lpstr>
      <vt:lpstr>DERIVATIVES OF FUNCTIONS IN PARAMETRIC FORMS</vt:lpstr>
      <vt:lpstr>PowerPoint Presentation</vt:lpstr>
      <vt:lpstr>PowerPoint Presentation</vt:lpstr>
      <vt:lpstr>PowerPoint Presentation</vt:lpstr>
      <vt:lpstr>PowerPoint Presentation</vt:lpstr>
      <vt:lpstr>SECOND ORDER DERIVATIVE</vt:lpstr>
      <vt:lpstr>PowerPoint Presentation</vt:lpstr>
      <vt:lpstr>PowerPoint Presentation</vt:lpstr>
      <vt:lpstr>PowerPoint Presentation</vt:lpstr>
      <vt:lpstr>PowerPoint Presentation</vt:lpstr>
      <vt:lpstr>QUESTIONS FOR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-5</dc:title>
  <dc:creator>Madhusudanan</dc:creator>
  <cp:lastModifiedBy>admin</cp:lastModifiedBy>
  <cp:revision>99</cp:revision>
  <dcterms:created xsi:type="dcterms:W3CDTF">2006-08-16T00:00:00Z</dcterms:created>
  <dcterms:modified xsi:type="dcterms:W3CDTF">2020-08-17T00:04:58Z</dcterms:modified>
</cp:coreProperties>
</file>